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84" r:id="rId3"/>
    <p:sldId id="298" r:id="rId4"/>
    <p:sldId id="293" r:id="rId5"/>
    <p:sldId id="295" r:id="rId6"/>
    <p:sldId id="296" r:id="rId7"/>
    <p:sldId id="299" r:id="rId8"/>
    <p:sldId id="294" r:id="rId9"/>
    <p:sldId id="281" r:id="rId10"/>
    <p:sldId id="290" r:id="rId11"/>
    <p:sldId id="291" r:id="rId12"/>
    <p:sldId id="292" r:id="rId13"/>
  </p:sldIdLst>
  <p:sldSz cx="12192000" cy="6858000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6942-BE7D-4902-A92D-C8B296E5A674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5598"/>
            <a:ext cx="545211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53226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70"/>
            <a:ext cx="2953226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1A64-B9BD-489F-8859-FBE5F8333B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2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4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4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" y="1897351"/>
            <a:ext cx="2764183" cy="276418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2E565D-2FFE-4479-B742-C45FEECDA293}" type="datetime1">
              <a:rPr lang="ru-RU" smtClean="0"/>
              <a:pPr/>
              <a:t>10.04.2023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303270-6F4B-45D4-8577-7E1F9EBA5F9E}"/>
              </a:ext>
            </a:extLst>
          </p:cNvPr>
          <p:cNvSpPr/>
          <p:nvPr userDrawn="1"/>
        </p:nvSpPr>
        <p:spPr>
          <a:xfrm>
            <a:off x="3027287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2" y="4578791"/>
            <a:ext cx="259516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9" rIns="91425" bIns="4569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2" y="1048946"/>
            <a:ext cx="259516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9" rIns="91425" bIns="4569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4559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5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3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0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5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4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3F9A-00F0-4726-B8A8-562A3EE25E8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583-1D86-4434-8A1D-AC3BBE819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0114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ru-RU" b="1" kern="0" dirty="0">
              <a:solidFill>
                <a:schemeClr val="tx1"/>
              </a:solidFill>
              <a:latin typeface="Arial Narrow" pitchFamily="34" charset="0"/>
              <a:cs typeface="Aparajita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11488" y="-20538"/>
            <a:ext cx="9180512" cy="6878538"/>
            <a:chOff x="0" y="0"/>
            <a:chExt cx="9144000" cy="6885384"/>
          </a:xfrm>
        </p:grpSpPr>
        <p:pic>
          <p:nvPicPr>
            <p:cNvPr id="6" name="Picture 2" descr="C:\Users\zeiilbek.m\AppData\Local\Microsoft\Windows\Temporary Internet Files\Content.Outlook\4TWHY1F0\IMG_871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2856"/>
              <a:ext cx="9144000" cy="475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6" cy="242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533ADF-B542-496A-AFC6-031B0C011919}"/>
              </a:ext>
            </a:extLst>
          </p:cNvPr>
          <p:cNvSpPr/>
          <p:nvPr/>
        </p:nvSpPr>
        <p:spPr>
          <a:xfrm>
            <a:off x="4" y="0"/>
            <a:ext cx="30266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" y="4144060"/>
            <a:ext cx="2971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pPr algn="ctr" hangingPunct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НАУКИ И ВЫСШЕГО ОБРАЗОВАНИЯ РК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1283952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ҚР ҒЫЛЫМ ЖӘНЕ ЖОҒАРҒЫ БІЛІМ МИНИСТРЛІГІ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6" descr="Ger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77" y="2498726"/>
            <a:ext cx="1319642" cy="130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6536047" y="6394913"/>
            <a:ext cx="2332392" cy="3588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2023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59E2387-1766-4C44-9023-EA6EC95F2CBA}"/>
              </a:ext>
            </a:extLst>
          </p:cNvPr>
          <p:cNvSpPr txBox="1">
            <a:spLocks/>
          </p:cNvSpPr>
          <p:nvPr/>
        </p:nvSpPr>
        <p:spPr>
          <a:xfrm>
            <a:off x="3019079" y="2207282"/>
            <a:ext cx="9180508" cy="18141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проведении первого заседания Национального совета по науке и технологиям при Президенте РК, недели науки РК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kumimoji="0" lang="ru-RU" sz="35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торжественного собрания, посвященного Дню работников науки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5299"/>
              </p:ext>
            </p:extLst>
          </p:nvPr>
        </p:nvGraphicFramePr>
        <p:xfrm>
          <a:off x="139700" y="901702"/>
          <a:ext cx="11963400" cy="5735781"/>
        </p:xfrm>
        <a:graphic>
          <a:graphicData uri="http://schemas.openxmlformats.org/drawingml/2006/table">
            <a:tbl>
              <a:tblPr firstRow="1" firstCol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77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Дата проведения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12.04.2023 г., 17-00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7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Место проведения:  </a:t>
                      </a: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 Астана, Дворец творчества Шабыт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3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Участники: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члены Национального совета по науке и технологиям при Президенте РК, депутаты Парламента РК, представители АП и администрация правительства РК, государственных органов, НПП «Атамекен», академики НАН РК, ветераны науки, руководители высших учебных заведений и научных организаций, ведущие ученые Казахстана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члены Национальных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научных советов, 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Совета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молодых ученых 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15.00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-15.40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Регистрация участников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15.00-16.50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Осмотр выставки научных достижений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Собрание открывает и ведет Министр науки и высшего образования С. Нурбек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17.00-17.15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Вступительное слово: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Саясат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Нурбек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Министр науки и высшего образования Республики Казахстан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17.15-17.30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Приветственное слово: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Алтай </a:t>
                      </a: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Кульгинов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200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заместителя Премьер-Министра Республики Казахстан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17.30-17.45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Приветственное слово: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Нурторе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Жусип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Председатель Комитета по социально-культурному развитию и науки Сената Республики Казахстан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17.45-18.00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Приветственное слово: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Асхат Аймагамбетов</a:t>
                      </a: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Председатель Комитета по социально-культурному развитию Мажилиса Парламента Республики Казахстан</a:t>
                      </a: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18.00-18.15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Выступление: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Раимбек Баталов – </a:t>
                      </a:r>
                      <a:r>
                        <a:rPr lang="kk-KZ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Председатель президиума НПП «Атамекен»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6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18.15-18.30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Выступление: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Зиябек Кабульдинов</a:t>
                      </a: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Директор РГП на ПХВ «Институт истории и этнологии имени Ч. Ч. Валиханова»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8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18.30-18.45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Выступление: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Сауле Рахметуллина – </a:t>
                      </a: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Председатель Правления-ректор Восточно-Казахстанского технического университета имени Д. Серикбаева</a:t>
                      </a: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18.45-19.00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Церемония вручения ведомственных наград Республики Казахстан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19.00-20.00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Праздничный концерт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3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20-00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Официальный прием Министра науки и высшего образования С.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Нурбека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заслуженных работников науки Республики</a:t>
                      </a:r>
                    </a:p>
                  </a:txBody>
                  <a:tcPr marL="38078" marR="38078" marT="52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встречи бизнеса и ученых на базе казну им аль-</a:t>
            </a:r>
            <a:r>
              <a:rPr lang="ru-RU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араби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выставка научных достижений 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40063"/>
              </p:ext>
            </p:extLst>
          </p:nvPr>
        </p:nvGraphicFramePr>
        <p:xfrm>
          <a:off x="279400" y="1295400"/>
          <a:ext cx="11684000" cy="4014001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13.04.2023 г., 10-00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 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Алматы, КазНУ им. аль-Фараби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71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 Вузов, Фонд науки и бизнес структуры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10.00– 11.00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Выставка инновационных проектов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11:00-13:00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Пленарное заседание, посвященное открытию Конференции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Пленарное заседание с участием Министра науки и высшего образования С. Нурбека, председателя Комитета науки МНВО РК Д.Ж. Ахмед-Заки, ректоров вузов, директоров НИИ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14:00-18:00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Круглый стол 1. Научная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коллаборация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как результат интеграции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Презентация результатов совместной реализации научных проектов ГФ учеными НИИ и КазНУ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14:00-18:00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Круглый стол 2.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Networking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молодых ученых по вопросам развития инновационной экосистемы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Открытая дискуссия молодых ученых по развитию инноваций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18.00–19.00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Закрытие конференции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Подведение итогов конференции, принятие резолюции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6-ой заседании Генеральной Ассамблеи союза национальных академий наук Тюркского Мира </a:t>
            </a:r>
            <a:endParaRPr lang="ru-RU" sz="1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16846"/>
              </p:ext>
            </p:extLst>
          </p:nvPr>
        </p:nvGraphicFramePr>
        <p:xfrm>
          <a:off x="177800" y="1282703"/>
          <a:ext cx="11887200" cy="4250870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45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14.04.2023 г., 10-00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45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 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Алматы, КазНУ им. аль-Фараби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458">
                <a:tc gridSpan="2">
                  <a:txBody>
                    <a:bodyPr/>
                    <a:lstStyle/>
                    <a:p>
                      <a:pPr indent="203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 Союза Академии наук Тюркского мира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4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Утверждение повестки дня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10.00–10.15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Вступительное слово президента Тюркской академии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10:15-10:30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Выступление Национальной академии наук Кыргызской Республики - Председателя UNASTW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10:30-10:45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Передача президентства Академии наук Татарстана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10:45-11:00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Рассмотрение вопроса о новых членских составах в UNASTW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11.00–11.30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Обмен мнениями о развитии научного сотрудничества в Тюркском мире и обсуждение инструментов для активизации деятельности UNASTW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11.30–11.45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Определение даты и места проведения 7-го заседания Генеральной Ассамблеи UNASTW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11.45–12.00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Принятие решений 7-го заседания Генеральной Ассамблеи UNASTW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12.00–13.00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Вопросы-ответы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21430" y="191129"/>
            <a:ext cx="630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                                  Мероприятия                                         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6314" y="228419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53192" y="27894"/>
            <a:ext cx="2108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42176"/>
              </p:ext>
            </p:extLst>
          </p:nvPr>
        </p:nvGraphicFramePr>
        <p:xfrm>
          <a:off x="109771" y="910838"/>
          <a:ext cx="11967929" cy="5918281"/>
        </p:xfrm>
        <a:graphic>
          <a:graphicData uri="http://schemas.openxmlformats.org/drawingml/2006/table">
            <a:tbl>
              <a:tblPr/>
              <a:tblGrid>
                <a:gridCol w="296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2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лекции  зарубежных членов Национального Совета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11.04.2023 г.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 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Astana IT University,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Астана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круглого стола на тему: «Непрерывная государственность Казахстана в потоке истории. Казахское Государство на европейских и  американских картах  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XVI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XIX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веков. Атлас». </a:t>
                      </a:r>
                      <a:endParaRPr lang="ru-RU" sz="1500" dirty="0"/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11.04.2023 г.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</a:t>
                      </a:r>
                      <a:endParaRPr lang="ru-RU" sz="1500" dirty="0"/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ЕНУ 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Астана</a:t>
                      </a:r>
                      <a:endParaRPr lang="ru-RU" sz="1500" dirty="0"/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Реактор коммерциализации технологий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.04.2023 г.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МФЦА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Астана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Международная конференция «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International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Satbayev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Conference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2023» «Наука и технологии: «от идеи до внедрения»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500" b="1" kern="1200" baseline="300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КазНИТУ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Алматы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Международная научная конференция XXIII «</a:t>
                      </a:r>
                      <a:r>
                        <a:rPr lang="ru-RU" sz="1500" b="1" kern="12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Сатпаевские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чтения»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Торайгыров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университет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Павлодар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Национального Совета по науке и технологиям при Президенте РК</a:t>
                      </a:r>
                      <a:endParaRPr lang="ru-RU" sz="1500" dirty="0">
                        <a:solidFill>
                          <a:srgbClr val="FF0000"/>
                        </a:solidFill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 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ч.</a:t>
                      </a:r>
                      <a:endParaRPr lang="ru-RU" sz="1500" dirty="0"/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Ақорда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Астана</a:t>
                      </a:r>
                      <a:endParaRPr lang="ru-RU" sz="1500" dirty="0"/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Брифинг-дискуссия на СЦК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 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ч.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kk-KZ" sz="15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Астана</a:t>
                      </a:r>
                      <a:r>
                        <a:rPr lang="kk-KZ" sz="15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endParaRPr lang="kk-KZ" sz="1500" b="1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5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СЦК</a:t>
                      </a:r>
                      <a:r>
                        <a:rPr lang="kk-KZ" sz="15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kk-KZ" sz="15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КазМедиа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1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заседания Совета молодых ученых РК</a:t>
                      </a: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.04.2023 г.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Astana IT University,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Астана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Торжественного собрания, посвященного Дню работников науки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Шабыт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Астана</a:t>
                      </a: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встречи бизнеса и ученых на базе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КазНУ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им аль-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Фараби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выставка научных достижений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13.04.2023 г.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КазНУ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Алматы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417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6-е заседание Генеральной Ассамблеи союза национальных академий наук Тюркского Мира (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Азербайджан, Казахстан, </a:t>
                      </a:r>
                      <a:r>
                        <a:rPr lang="ru-RU" sz="1500" b="1" kern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Кыргыстан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Турция, Татарстан, Башкирия), подписание решения заседания Союза.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14.04.2023 г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500" b="1" kern="1200" baseline="300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ч.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КазНУ</a:t>
                      </a:r>
                      <a:endParaRPr lang="ru-RU" sz="15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Алматы</a:t>
                      </a:r>
                      <a:endParaRPr lang="ru-RU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089" marR="16089" marT="38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лекции  зарубежных членов Национального Совета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95758"/>
              </p:ext>
            </p:extLst>
          </p:nvPr>
        </p:nvGraphicFramePr>
        <p:xfrm>
          <a:off x="215900" y="927100"/>
          <a:ext cx="11658600" cy="5727439"/>
        </p:xfrm>
        <a:graphic>
          <a:graphicData uri="http://schemas.openxmlformats.org/drawingml/2006/table">
            <a:tbl>
              <a:tblPr/>
              <a:tblGrid>
                <a:gridCol w="1712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6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7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Дата проведения: </a:t>
                      </a:r>
                      <a:r>
                        <a:rPr lang="kk-KZ" sz="16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11.04.2023, 10-00</a:t>
                      </a:r>
                      <a:endParaRPr lang="kk-KZ" sz="16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Место </a:t>
                      </a: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проведения: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Astana IT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University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4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Участники: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Совет молодых ученых, проректора по науке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Вузов, ученые: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NU, 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ЕНУ, 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НЦБ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09.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09.50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Прибытие гостей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10.00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10.10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Начало. Приветственное слово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.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Акатов Камиль Ергалиевич, заместитель министра науки и высшего образования Республики Казахстан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10.10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10.40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Тема: 20+ лет спустя: Энергия, Нанотехнологии, Здоровье человека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Спикер: Зинетула Инсепов – профессор Школы ядерной энергетики Университета Пурду (США) </a:t>
                      </a:r>
                    </a:p>
                  </a:txBody>
                  <a:tcPr marL="51656" marR="5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10.40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Тема: О перспективах развития генной инженерии в рамках укрепления биологической безопасности страны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Спикер: Мурат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Сапарбаев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директор лаборатории «Репарация ДНК» Института Густава Рози (Франция)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11.10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11.40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Тема: Современные подходы развития фундаментальный науки в области физики конденсированного состояния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Спикер: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Жанибек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Алпишев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профессор Австрийского института науки и технологий (Австрия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11.40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Талбаев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Дияр – Лос-Аламосская национальная лаборатория (США)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Область исследования: физик-экспериментатор в области конденсированного состояния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656" marR="5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Совместное фото участников заседания</a:t>
                      </a:r>
                    </a:p>
                  </a:txBody>
                  <a:tcPr marL="51656" marR="51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5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«Непрерывная государственность Казахстана в потоке истории. Казахское Государство на европейских и  американских картах 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XVI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XIX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веков. Атлас».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2882"/>
              </p:ext>
            </p:extLst>
          </p:nvPr>
        </p:nvGraphicFramePr>
        <p:xfrm>
          <a:off x="254001" y="1016000"/>
          <a:ext cx="11645899" cy="5651767"/>
        </p:xfrm>
        <a:graphic>
          <a:graphicData uri="http://schemas.openxmlformats.org/drawingml/2006/table">
            <a:tbl>
              <a:tblPr/>
              <a:tblGrid>
                <a:gridCol w="2084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1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Дата проведения: </a:t>
                      </a:r>
                      <a:r>
                        <a:rPr lang="kk-KZ" sz="1600" b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11.04.2023, 14-00</a:t>
                      </a:r>
                      <a:endParaRPr lang="kk-KZ" sz="16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Место </a:t>
                      </a: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проведения: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г. Астана, ЕНУ им. Л.Н.Гумилева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24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Участники: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руководители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ВУЗов и НИИ,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сотрудники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ЕНУ,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профессорско-преподавательский состав, постдокторанты, магистранты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14.00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Открытие галереи 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14.00 – 14.05 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Вступительное слово Председателя Правления-Ректора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Е.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Сыдыкова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14.05 – 15.00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Перерезание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ленты на открытии "Галерея старинных европейских и американских карт Казахского Государства XV-XIX веков"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(Председатель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Ректор)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15.05 – 15.15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Вступительное слово Председателя Комитета науки МНВО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РК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Ахмед-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Заки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3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15.15 – 16.00 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Лекция Директора Научно-исследовательского института современных исследований, кандидатом филологических наук, доктором политологии, профессором М.-А.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Сыдыкназарова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"Исследования непрерывной государственности Казахстана в потоке истории. Казахское Государство на европейских и американских картах XV-XIX веков"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Реактор коммерциализации технологий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14300" y="965198"/>
          <a:ext cx="11950700" cy="5750308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4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9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12.04.2023 г., 10-00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  </a:t>
                      </a: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Астана, МФЦА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2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 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 структуры, представители Вузов и НПП «Атамекен</a:t>
                      </a:r>
                      <a:r>
                        <a:rPr lang="kk-KZ" sz="11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kk-KZ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09.00-09.30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Регистрация</a:t>
                      </a:r>
                      <a:r>
                        <a:rPr lang="ru-RU" sz="1100" b="1" spc="-3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09.30-09.40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Приветственное</a:t>
                      </a:r>
                      <a:r>
                        <a:rPr lang="ru-RU" sz="1100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Акатов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Камиль</a:t>
                      </a:r>
                      <a:r>
                        <a:rPr lang="ru-RU" sz="1100" b="1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Ергалиевич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вице-министр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науки и высшего </a:t>
                      </a:r>
                      <a:r>
                        <a:rPr lang="ru-RU" sz="1100" i="1" spc="-3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sz="1100" i="1" spc="-3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образования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Республики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Казахстан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09.40-09.50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Приветственное</a:t>
                      </a:r>
                      <a:r>
                        <a:rPr lang="ru-RU" sz="1100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Представитель Международного финансового центра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Астана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ru-RU" sz="1100" spc="-3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 согласованию) 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09.50-10.00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Презентация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деятельности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«Фонд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науки»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перспективах</a:t>
                      </a:r>
                      <a:r>
                        <a:rPr lang="ru-RU" sz="1100" spc="-3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развития</a:t>
                      </a:r>
                    </a:p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45100" algn="l"/>
                        </a:tabLst>
                      </a:pP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Шаменов</a:t>
                      </a:r>
                      <a:r>
                        <a:rPr lang="ru-RU" sz="1100" b="1" i="1" spc="-5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Абдильда</a:t>
                      </a:r>
                      <a:r>
                        <a:rPr lang="ru-RU" sz="1100" b="1" i="1" spc="-5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Атамуратович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100" i="1" spc="-5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председатель</a:t>
                      </a:r>
                      <a:r>
                        <a:rPr lang="ru-RU" sz="1100" i="1" spc="-6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правления АО «Фонд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науки»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8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10.00-10.30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Реактор</a:t>
                      </a:r>
                      <a:r>
                        <a:rPr lang="ru-RU" sz="1100" b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коммерциализации</a:t>
                      </a:r>
                      <a:r>
                        <a:rPr lang="ru-RU" sz="1100" b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технологий</a:t>
                      </a:r>
                      <a:r>
                        <a:rPr lang="ru-RU" sz="1100" b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|</a:t>
                      </a:r>
                      <a:r>
                        <a:rPr lang="ru-RU" sz="1100" b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Питчинг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marR="596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Питчи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завершенных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научных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проектов,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осуществляющих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поиск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бизнес-партнеров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софинансирования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конкурсу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1100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грантовое</a:t>
                      </a:r>
                      <a:r>
                        <a:rPr lang="ru-RU" sz="1100" spc="-3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финансирование</a:t>
                      </a:r>
                      <a:r>
                        <a:rPr lang="ru-RU" sz="1100" spc="-8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наиболее</a:t>
                      </a:r>
                      <a:r>
                        <a:rPr lang="ru-RU" sz="1100" spc="-7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перспективных</a:t>
                      </a:r>
                      <a:r>
                        <a:rPr lang="ru-RU" sz="1100" spc="-7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проектов</a:t>
                      </a:r>
                      <a:r>
                        <a:rPr lang="ru-RU" sz="1100" spc="-8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коммерциализации</a:t>
                      </a:r>
                      <a:r>
                        <a:rPr lang="ru-RU" sz="1100" spc="-3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результатов</a:t>
                      </a:r>
                      <a:r>
                        <a:rPr lang="ru-RU" sz="1100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научной</a:t>
                      </a:r>
                      <a:r>
                        <a:rPr lang="ru-RU" sz="1100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100" spc="-3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(или)</a:t>
                      </a:r>
                      <a:r>
                        <a:rPr lang="ru-RU" sz="1100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научно-технической</a:t>
                      </a:r>
                      <a:r>
                        <a:rPr lang="ru-RU" sz="1100" spc="-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деятельности</a:t>
                      </a:r>
                      <a:r>
                        <a:rPr lang="ru-RU" sz="1100" spc="-3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1100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r>
                        <a:rPr lang="ru-RU" sz="1100" spc="-33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год.</a:t>
                      </a:r>
                    </a:p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Количество:</a:t>
                      </a:r>
                      <a:r>
                        <a:rPr lang="ru-RU" sz="1100" i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~10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проектов.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Длительность:</a:t>
                      </a:r>
                      <a:r>
                        <a:rPr lang="ru-RU" sz="1100" i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100" i="1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минуты.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Модератор: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Омаров</a:t>
                      </a:r>
                      <a:r>
                        <a:rPr lang="ru-RU" sz="1100" b="1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Курмангазы</a:t>
                      </a:r>
                      <a:r>
                        <a:rPr lang="ru-RU" sz="1100" b="1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Куралович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директор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департамента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ru-RU" sz="1100" i="1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инвестициям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новым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проектам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</a:t>
                      </a:r>
                      <a:r>
                        <a:rPr lang="ru-RU" sz="1100" i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«Фонд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науки».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10.30-11.30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Реактор</a:t>
                      </a:r>
                      <a:r>
                        <a:rPr lang="ru-RU" sz="1100" b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коммерциализации</a:t>
                      </a:r>
                      <a:r>
                        <a:rPr lang="ru-RU" sz="1100" b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технологий</a:t>
                      </a:r>
                      <a:r>
                        <a:rPr lang="ru-RU" sz="1100" b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|</a:t>
                      </a:r>
                      <a:r>
                        <a:rPr lang="ru-RU" sz="1100" b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Speed</a:t>
                      </a:r>
                      <a:r>
                        <a:rPr lang="ru-RU" sz="1100" b="1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Dating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10.30-11.30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628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Кофе-брейк	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11.30-11.45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Реактор</a:t>
                      </a:r>
                      <a:r>
                        <a:rPr lang="ru-RU" sz="1100" b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коммерциализации</a:t>
                      </a:r>
                      <a:r>
                        <a:rPr lang="ru-RU" sz="1100" b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технологий</a:t>
                      </a:r>
                      <a:r>
                        <a:rPr lang="ru-RU" sz="1100" b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|</a:t>
                      </a:r>
                      <a:r>
                        <a:rPr lang="ru-RU" sz="1100" b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Обратная</a:t>
                      </a:r>
                      <a:r>
                        <a:rPr lang="ru-RU" sz="1100" b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72085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Обратная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связь</a:t>
                      </a:r>
                      <a:r>
                        <a:rPr lang="ru-RU" sz="1100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ru-RU" sz="1100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представителей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Обратная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связь</a:t>
                      </a:r>
                      <a:r>
                        <a:rPr lang="ru-RU" sz="1100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ru-RU" sz="1100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представителей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науки.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51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11.45-12.45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Панельная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сессия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«Возможности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выхода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международные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рынки»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marR="57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Модератор: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Шаменов</a:t>
                      </a:r>
                      <a:r>
                        <a:rPr lang="ru-RU" sz="1100" b="1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Абдильда</a:t>
                      </a:r>
                      <a:r>
                        <a:rPr lang="ru-RU" sz="1100" b="1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Атамуратович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председатель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правления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«Фонд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науки»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5969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AutoNum type="arabicPeriod"/>
                        <a:tabLst>
                          <a:tab pos="526415" algn="l"/>
                        </a:tabLst>
                      </a:pP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США: Акселератор </a:t>
                      </a:r>
                      <a:r>
                        <a:rPr lang="ru-RU" sz="1100" b="1" spc="-5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StartX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</a:t>
                      </a:r>
                      <a:r>
                        <a:rPr lang="ru-RU" sz="1100" b="1" spc="-5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Stanford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100" b="1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ФИО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представитель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StartX</a:t>
                      </a:r>
                      <a:r>
                        <a:rPr lang="ru-RU" sz="1100" i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согласованию);</a:t>
                      </a:r>
                      <a:endParaRPr lang="ru-RU" sz="1100" spc="-5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6032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AutoNum type="arabicPeriod"/>
                        <a:tabLst>
                          <a:tab pos="526415" algn="l"/>
                        </a:tabLst>
                      </a:pP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КНР: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Возможности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Шанхайской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сотрудничества</a:t>
                      </a:r>
                      <a:r>
                        <a:rPr lang="ru-RU" sz="1100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100" b="1" i="1" spc="-5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Чжао</a:t>
                      </a:r>
                      <a:r>
                        <a:rPr lang="ru-RU" sz="1100" b="1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spc="-5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Чжунъюань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директор Китайского центра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трансфера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технологий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государств-членов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ШОС</a:t>
                      </a:r>
                      <a:r>
                        <a:rPr lang="ru-RU" sz="1100" i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</a:t>
                      </a:r>
                      <a:r>
                        <a:rPr lang="ru-RU" sz="1100" i="1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согласованию);</a:t>
                      </a:r>
                      <a:endParaRPr lang="ru-RU" sz="1100" spc="-5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57785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AutoNum type="arabicPeriod"/>
                        <a:tabLst>
                          <a:tab pos="526415" algn="l"/>
                        </a:tabLst>
                      </a:pP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Страны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СНГ: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Развитие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Центров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трансфера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технологий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СНГ,</a:t>
                      </a:r>
                      <a:r>
                        <a:rPr lang="ru-RU" sz="1100" b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Окунев</a:t>
                      </a:r>
                      <a:r>
                        <a:rPr lang="ru-RU" sz="1100" b="1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Александр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заместитель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вице-президента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ru-RU" sz="1100" i="1" spc="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региональному</a:t>
                      </a:r>
                      <a:r>
                        <a:rPr lang="ru-RU" sz="1100" i="1" spc="-7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развитию</a:t>
                      </a:r>
                      <a:r>
                        <a:rPr lang="ru-RU" sz="1100" i="1" spc="-7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1100" i="1" spc="-7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взаимодействию</a:t>
                      </a:r>
                      <a:r>
                        <a:rPr lang="ru-RU" sz="1100" i="1" spc="-7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lang="ru-RU" sz="1100" i="1" spc="-6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СНГ</a:t>
                      </a:r>
                      <a:r>
                        <a:rPr lang="ru-RU" sz="1100" i="1" spc="-6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«Фонда</a:t>
                      </a:r>
                      <a:r>
                        <a:rPr lang="ru-RU" sz="1100" i="1" spc="-6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Сколково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r>
                        <a:rPr lang="ru-RU" sz="1100" i="1" spc="-3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</a:t>
                      </a:r>
                      <a:r>
                        <a:rPr lang="ru-RU" sz="1100" i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spc="-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согласованию);</a:t>
                      </a:r>
                      <a:endParaRPr lang="ru-RU" sz="1100" spc="-5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IFPA,</a:t>
                      </a:r>
                      <a:r>
                        <a:rPr lang="ru-RU" sz="1100" b="1" spc="-3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представитель</a:t>
                      </a:r>
                      <a:r>
                        <a:rPr lang="ru-RU" sz="1100" i="1" spc="-2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</a:t>
                      </a:r>
                      <a:r>
                        <a:rPr lang="ru-RU" sz="1100" i="1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согласованию)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12.45-13.00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Подведение</a:t>
                      </a:r>
                      <a:r>
                        <a:rPr lang="ru-RU" sz="1100" b="1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72085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Вручение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сертификатов</a:t>
                      </a:r>
                      <a:r>
                        <a:rPr lang="ru-RU" sz="1100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участникам</a:t>
                      </a:r>
                      <a:r>
                        <a:rPr lang="ru-RU" sz="1100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питча;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</a:t>
                      </a:r>
                      <a:r>
                        <a:rPr lang="ru-RU" sz="1100" spc="-15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фото</a:t>
                      </a:r>
                    </a:p>
                  </a:txBody>
                  <a:tcPr marL="30421" marR="30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Международной конференции «</a:t>
            </a:r>
            <a:r>
              <a:rPr lang="ru-RU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Satbayev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Conference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2023» </a:t>
            </a: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Наука и технологии: «от идеи до внедрения»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47570"/>
              </p:ext>
            </p:extLst>
          </p:nvPr>
        </p:nvGraphicFramePr>
        <p:xfrm>
          <a:off x="228601" y="1460499"/>
          <a:ext cx="11722101" cy="4248869"/>
        </p:xfrm>
        <a:graphic>
          <a:graphicData uri="http://schemas.openxmlformats.org/drawingml/2006/table">
            <a:tbl>
              <a:tblPr firstRow="1" firstCol="1" bandRow="1"/>
              <a:tblGrid>
                <a:gridCol w="1371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6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8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г.,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8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 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Казахский национальный исследовательский технический университет имени К.И. Сатпаева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8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Руководители компаний горно-металлургического, нефтегазового и IT отраслей, представители вузов, ученые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8.30-9.45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Регистрация участников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ГМК, фойе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Центра науки и творчества, вход ГУК и НК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9.00-09.30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Возложение цветов к памятнику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Памятник К.И.Сатпаеву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(ГУК)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Открытие конференции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ГМК,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 науки и творчества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10:30-12:00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Пленарное заседание / Панельные сессии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ГМК,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 науки и творчества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12:00-12:45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Выставка / Кофе-брейк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ГМК, фойе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Центра науки и творчества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.00-1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Секционные заседания по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секциям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аудиториям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15.00-16.00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Пленарное заседание – закрытие конференции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ГМК,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 науки и творчества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16.30-18.00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Праздничный гала-концерт «Весна КазНИТУ»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ГМК,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 науки и творчества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Международной научной конференции «ХХIII </a:t>
            </a:r>
            <a:r>
              <a:rPr lang="ru-RU" sz="2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Сатпаевские</a:t>
            </a: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чтения»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7800" y="1003300"/>
          <a:ext cx="11849100" cy="5812503"/>
        </p:xfrm>
        <a:graphic>
          <a:graphicData uri="http://schemas.openxmlformats.org/drawingml/2006/table">
            <a:tbl>
              <a:tblPr firstRow="1" firstCol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06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 г.,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10-30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6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Торайгыров университет (ул. Ломова 64, главный учебный корпус)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 </a:t>
                      </a:r>
                      <a:r>
                        <a:rPr lang="kk-KZ" sz="13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Сенатор, ЦО, МИО, </a:t>
                      </a:r>
                      <a:r>
                        <a:rPr lang="kk-KZ" sz="13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 Вузов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09.00-10.30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Регистрация участников конференции </a:t>
                      </a:r>
                      <a:r>
                        <a:rPr lang="ru-RU" sz="13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(холл главного учебного корпуса, 1 этаж)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10.30-11.</a:t>
                      </a:r>
                      <a:r>
                        <a:rPr lang="kk-KZ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Торжественное открытие </a:t>
                      </a:r>
                      <a:r>
                        <a:rPr lang="ru-RU" sz="13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(главный учебный корпус, площадь университета)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10.30-10.40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Выступления творческих коллективов университета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10.40-10.45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Вступительное слово Председателя Правления-ректора НАО «Торайгыров университет», доктора экономических наук, профессора, члена-корреспондента НАН РК </a:t>
                      </a: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Садыкова Еркина Токмухамедовича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10.45-10.50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Приветственное слово акима Павлодарской области </a:t>
                      </a: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Байханова Асаина Куандыковича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10.50-10.55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Выступление Депутата Сената Парламента Республики Казахстан, доктора химических наук, профессора, члена-корреспондента НАН РК </a:t>
                      </a: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Нухулы Алтынбека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10.55-11.00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Запуск 125-ти воздушных шаров в знак старта юбилейных мероприятий к 125-летию </a:t>
                      </a:r>
                      <a:r>
                        <a:rPr lang="kk-KZ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академика </a:t>
                      </a: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Каныша Имантаевича Сатпаева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</a:t>
                      </a:r>
                      <a:r>
                        <a:rPr lang="kk-KZ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-11.0</a:t>
                      </a:r>
                      <a:r>
                        <a:rPr lang="kk-KZ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Выступление Председателя Комитета науки МНВО РК, доктора технических наук, профессора </a:t>
                      </a:r>
                      <a:r>
                        <a:rPr lang="kk-KZ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Ахмед-Заки Дархана Жумакановича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11.05-11.10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Выступление внучки академика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Каныша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Имантаевича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Сатпаева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доктора химических наук, профессора 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Жармагамбетовой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Алимы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Кайнекеевны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11.10-11.15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Возложение цветов к памятнику </a:t>
                      </a:r>
                      <a:r>
                        <a:rPr lang="kk-KZ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академика </a:t>
                      </a: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Каныша Имантаевича Сатпаева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11.15-11.30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Выставка научных проектов участников конференции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(главный учебный корпус, ул. Ломова, 64, коворкинг)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11.30-12.00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Встреча с заслуженными учеными Торайгыров университета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(главный учебный корпус, ул. Ломова, 64 каб. 205)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</a:t>
                      </a:r>
                      <a:r>
                        <a:rPr lang="kk-KZ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-13.00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Секционные заседания </a:t>
                      </a:r>
                      <a:r>
                        <a:rPr lang="ru-RU" sz="1300" i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(главный учебный корпус, согласно программе конференции)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13.00-14.00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Обеденный перерыв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14.00-17.00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Мастер класс от ведущих ученых Торайгыров университета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(коворкинг Торайгыров университет, 1 этаж)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17.00-19.00</a:t>
                      </a: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Торжественное закрытие-награждение победителей </a:t>
                      </a:r>
                      <a:r>
                        <a:rPr lang="ru-RU" sz="13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(концертный зал </a:t>
                      </a:r>
                      <a:r>
                        <a:rPr lang="ru-RU" sz="1300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Торайгыров</a:t>
                      </a:r>
                      <a:r>
                        <a:rPr lang="ru-RU" sz="13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университета)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794" marR="34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Заседания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Национального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Совета по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науке и технологиям при Президенте Республики Казахстан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80071"/>
              </p:ext>
            </p:extLst>
          </p:nvPr>
        </p:nvGraphicFramePr>
        <p:xfrm>
          <a:off x="152400" y="895050"/>
          <a:ext cx="11950700" cy="42677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3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02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апреля 2023 г.,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10:30-11:30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 </a:t>
                      </a: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Астана, А</a:t>
                      </a: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</a:t>
                      </a: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орда</a:t>
                      </a: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 </a:t>
                      </a: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Члены национального совета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10:30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10:35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ОТКРЫТИЕ И ПРИВЕТСТВЕННОЕ СЛОВО: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200" i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Модератор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Саясат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Нурбек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Министр науки и высшего образования Республики </a:t>
                      </a:r>
                      <a:r>
                        <a:rPr lang="ru-RU" sz="1200" i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Казахстан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6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10:35 –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10.55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ВЫСТУПЛЕНИЯ УЧАСТНИКОВ СОВЕТА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10.55 – 11.10</a:t>
                      </a: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ОБСУЖДЕНИЕ И ОБМЕН МНЕНИЯМИ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11.10 – 11.25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ВЫСТУПЛЕНИЕ ГЛАВЫ ГОСУДАРСТВА. ЗАВЕРШЕНИЕ ЗАСЕДАНИЯ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11:25 – 11:30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СОВМЕСТНОЕ ФОТО УЧАСТНИКОВ ЗАСЕДАНИЯ С ГЛАВОЙ ГОСУДАРСТВА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438" marR="19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98605-2A72-C1D9-DDBB-97A02690A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0" b="35616"/>
          <a:stretch/>
        </p:blipFill>
        <p:spPr>
          <a:xfrm>
            <a:off x="0" y="0"/>
            <a:ext cx="12192000" cy="86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7CED6C-4488-29B4-9DBF-F2715B67458A}"/>
              </a:ext>
            </a:extLst>
          </p:cNvPr>
          <p:cNvSpPr txBox="1"/>
          <p:nvPr/>
        </p:nvSpPr>
        <p:spPr>
          <a:xfrm>
            <a:off x="0" y="146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проведения заседания </a:t>
            </a:r>
            <a:endParaRPr lang="ru-RU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Совета молодых ученых Республики Казахстан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65793"/>
              </p:ext>
            </p:extLst>
          </p:nvPr>
        </p:nvGraphicFramePr>
        <p:xfrm>
          <a:off x="152400" y="914398"/>
          <a:ext cx="11849099" cy="562696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3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55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проведения: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12.04.2023 г.,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14-00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55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Место проведения: 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Астана, Astana IT University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6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Участники: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председатели СМУ ВУЗов и НИИ, члены СМУ МНВО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13:30-14:00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Регистрация участников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14:00-14:15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Приветственное слово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НҰРБЕК Саясат, Министр науки и высшего образования Республики Казахстан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14:15-14:30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 деятельности СМУ: перспективы развития»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АЙБУЛЬДИНОВ Еламан, Председатель Совета молодых ученых МНВО РК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14:30-14:45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 деятельности Фонда в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консолидации и систематизации научно-исследовательских и опытно-конструкторских работ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недропользователей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МАМАШЕВ Максат, Генеральный директор Фонда «Центр научно-технических инициатив «Самғау» АО «ФНБ «Самрук Казына»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9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14:45-15:00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Имплементация целей устойчивого развития в Республике Казахстана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СУЛТАНОВ Руслан, Председатель Правления АО «Институт экономических исследований»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15:00-15:15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«Инструменты коммерциализации технологий»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ШАМЕНОВ Абдильда, Председатель Правления АО «Фонд науки»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15:15-15:30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 - ответы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5007" marR="55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2050</Words>
  <Application>Microsoft Office PowerPoint</Application>
  <PresentationFormat>Произвольный</PresentationFormat>
  <Paragraphs>349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НАУКИ</dc:title>
  <dc:creator>Утельбаева Жулдыз Амантаевна</dc:creator>
  <cp:lastModifiedBy>Monadmin</cp:lastModifiedBy>
  <cp:revision>91</cp:revision>
  <cp:lastPrinted>2022-06-17T11:22:36Z</cp:lastPrinted>
  <dcterms:created xsi:type="dcterms:W3CDTF">2022-06-17T09:36:08Z</dcterms:created>
  <dcterms:modified xsi:type="dcterms:W3CDTF">2023-04-10T07:32:49Z</dcterms:modified>
</cp:coreProperties>
</file>